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61" r:id="rId3"/>
    <p:sldId id="260" r:id="rId4"/>
    <p:sldId id="262" r:id="rId5"/>
    <p:sldId id="263" r:id="rId6"/>
    <p:sldId id="277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5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FF6F00"/>
    <a:srgbClr val="000000"/>
    <a:srgbClr val="CB623C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2" autoAdjust="0"/>
    <p:restoredTop sz="83154" autoAdjust="0"/>
  </p:normalViewPr>
  <p:slideViewPr>
    <p:cSldViewPr snapToGrid="0">
      <p:cViewPr varScale="1">
        <p:scale>
          <a:sx n="196" d="100"/>
          <a:sy n="196" d="100"/>
        </p:scale>
        <p:origin x="-712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920"/>
    </p:cViewPr>
  </p:notesTextViewPr>
  <p:notesViewPr>
    <p:cSldViewPr snapToGrid="0" snapToObjects="1">
      <p:cViewPr varScale="1">
        <p:scale>
          <a:sx n="168" d="100"/>
          <a:sy n="168" d="100"/>
        </p:scale>
        <p:origin x="-655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B1C07-D164-5149-B1E1-CF5BF1C8C0D2}" type="datetimeFigureOut">
              <a:rPr lang="en-US" smtClean="0"/>
              <a:t>15/03/17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89E78-C780-4345-9044-D4DC52E1E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02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89E78-C780-4345-9044-D4DC52E1EE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36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89E78-C780-4345-9044-D4DC52E1EE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87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Relay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Azure</a:t>
            </a:r>
            <a:r>
              <a:rPr lang="en-US" baseline="0" dirty="0" smtClean="0"/>
              <a:t> to on-</a:t>
            </a:r>
            <a:r>
              <a:rPr lang="en-US" baseline="0" dirty="0" err="1" smtClean="0"/>
              <a:t>prem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One-way communication – trigger a process on-</a:t>
            </a:r>
            <a:r>
              <a:rPr lang="en-US" baseline="0" dirty="0" err="1" smtClean="0"/>
              <a:t>prem</a:t>
            </a:r>
            <a:r>
              <a:rPr lang="en-US" baseline="0" dirty="0" smtClean="0"/>
              <a:t> from Azure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Maybe you need to query data from on-</a:t>
            </a:r>
            <a:r>
              <a:rPr lang="en-US" baseline="0" dirty="0" err="1" smtClean="0"/>
              <a:t>prem</a:t>
            </a:r>
            <a:r>
              <a:rPr lang="en-US" baseline="0" dirty="0" smtClean="0"/>
              <a:t> RPC style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Or bi-directional</a:t>
            </a:r>
          </a:p>
          <a:p>
            <a:pPr marL="0" indent="0">
              <a:buFont typeface="Arial"/>
              <a:buNone/>
            </a:pPr>
            <a:r>
              <a:rPr lang="en-US" baseline="0" dirty="0" smtClean="0"/>
              <a:t>Better the direct HTTP IMO, but both parties have to be connected to the relay.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Brokered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Both parties don’t have to be connected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Common features, Pub/Sub, dead lettering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Core concepts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Queues, FIFO, </a:t>
            </a:r>
            <a:r>
              <a:rPr lang="en-US" baseline="0" dirty="0" err="1" smtClean="0"/>
              <a:t>ReceiveDelete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PeekLock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Topics route messages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 restaurant food to the kitchen or drinks to the bar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Filtering further level of routing based on message props.  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89E78-C780-4345-9044-D4DC52E1EE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26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app is publishing messages, nothing consuming</a:t>
            </a:r>
          </a:p>
          <a:p>
            <a:endParaRPr lang="en-US" dirty="0" smtClean="0"/>
          </a:p>
          <a:p>
            <a:r>
              <a:rPr lang="en-US" dirty="0" smtClean="0"/>
              <a:t>Exe</a:t>
            </a:r>
            <a:r>
              <a:rPr lang="en-US" baseline="0" dirty="0" smtClean="0"/>
              <a:t> in VM or in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hosted ACS. Well that</a:t>
            </a:r>
            <a:r>
              <a:rPr lang="uk-UA" baseline="0" dirty="0" smtClean="0"/>
              <a:t>’</a:t>
            </a:r>
            <a:r>
              <a:rPr lang="en-US" baseline="0" dirty="0" smtClean="0"/>
              <a:t>s a talk on its own.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Cloud Service – Worker Roles or Azure Functions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Who wants to take a punt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89E78-C780-4345-9044-D4DC52E1EE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39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could use connect to the bus </a:t>
            </a:r>
            <a:r>
              <a:rPr lang="en-US" dirty="0" err="1" smtClean="0"/>
              <a:t>OnStart</a:t>
            </a:r>
            <a:endParaRPr lang="en-US" dirty="0" smtClean="0"/>
          </a:p>
          <a:p>
            <a:r>
              <a:rPr lang="en-US" dirty="0" smtClean="0"/>
              <a:t>The subscribe to messages &amp; process them in Run</a:t>
            </a:r>
          </a:p>
          <a:p>
            <a:endParaRPr lang="en-US" dirty="0" smtClean="0"/>
          </a:p>
          <a:p>
            <a:r>
              <a:rPr lang="en-US" dirty="0" smtClean="0"/>
              <a:t>When you deploy a cloud service you configure how many instances</a:t>
            </a:r>
            <a:r>
              <a:rPr lang="en-US" baseline="0" dirty="0" smtClean="0"/>
              <a:t> on the VM</a:t>
            </a:r>
          </a:p>
          <a:p>
            <a:r>
              <a:rPr lang="en-US" baseline="0" dirty="0" smtClean="0"/>
              <a:t>Then scale the number of VMs.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Great for compute intensive tasks, over kill for 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89E78-C780-4345-9044-D4DC52E1EE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04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WebJobs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Evolution</a:t>
            </a:r>
            <a:r>
              <a:rPr lang="en-US" baseline="0" dirty="0" smtClean="0"/>
              <a:t> of </a:t>
            </a:r>
            <a:r>
              <a:rPr lang="is-IS" baseline="0" dirty="0" smtClean="0"/>
              <a:t>…</a:t>
            </a:r>
          </a:p>
          <a:p>
            <a:endParaRPr lang="is-IS" baseline="0" dirty="0" smtClean="0"/>
          </a:p>
          <a:p>
            <a:r>
              <a:rPr lang="is-IS" baseline="0" dirty="0" smtClean="0"/>
              <a:t>Easily writen &amp; deply peices or functions</a:t>
            </a:r>
          </a:p>
          <a:p>
            <a:endParaRPr lang="is-IS" baseline="0" dirty="0" smtClean="0"/>
          </a:p>
          <a:p>
            <a:r>
              <a:rPr lang="is-IS" baseline="0" dirty="0" smtClean="0"/>
              <a:t>Dev only has to think of the task in hand.</a:t>
            </a:r>
          </a:p>
          <a:p>
            <a:endParaRPr lang="is-IS" baseline="0" dirty="0" smtClean="0"/>
          </a:p>
          <a:p>
            <a:r>
              <a:rPr lang="is-IS" baseline="0" dirty="0" smtClean="0"/>
              <a:t>2 hosting options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Consumption Plan – for short lived functions aggregates total compute of </a:t>
            </a:r>
            <a:r>
              <a:rPr lang="en-US" dirty="0" err="1" smtClean="0"/>
              <a:t>funcs</a:t>
            </a:r>
            <a:endParaRPr lang="en-US" dirty="0" smtClean="0"/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App Service Plan</a:t>
            </a:r>
            <a:r>
              <a:rPr lang="en-US" baseline="0" dirty="0" smtClean="0"/>
              <a:t> – Like web app, basic,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, premium, always on. Good for continually running </a:t>
            </a:r>
            <a:r>
              <a:rPr lang="en-US" baseline="0" dirty="0" err="1" smtClean="0"/>
              <a:t>funcs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89E78-C780-4345-9044-D4DC52E1EE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23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89E78-C780-4345-9044-D4DC52E1EE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62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Getting started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err="1" smtClean="0"/>
              <a:t>uBlogger</a:t>
            </a:r>
            <a:r>
              <a:rPr lang="en-US" dirty="0" smtClean="0"/>
              <a:t> – demo app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The</a:t>
            </a:r>
            <a:r>
              <a:rPr lang="en-US" baseline="0" dirty="0" smtClean="0"/>
              <a:t> Azure Portal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Create a </a:t>
            </a:r>
            <a:r>
              <a:rPr lang="en-US" baseline="0" dirty="0" err="1" smtClean="0"/>
              <a:t>WebApp</a:t>
            </a:r>
            <a:endParaRPr lang="en-US" baseline="0" dirty="0" smtClean="0"/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Deploying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Look at deploy options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Deploy via a local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repo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Data Storage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Look at what </a:t>
            </a:r>
            <a:r>
              <a:rPr lang="en-US" baseline="0" dirty="0" err="1" smtClean="0"/>
              <a:t>PaaS</a:t>
            </a:r>
            <a:r>
              <a:rPr lang="en-US" baseline="0" dirty="0" smtClean="0"/>
              <a:t> offering Azure has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We will look at each of them in the portal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Then implement one in our app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smtClean="0"/>
              <a:t>Messaging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Queues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And background tasks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  <a:p>
            <a:pPr marL="0" lvl="0" indent="0">
              <a:buFont typeface="Arial"/>
              <a:buNone/>
            </a:pPr>
            <a:r>
              <a:rPr lang="en-US" baseline="0" dirty="0" smtClean="0"/>
              <a:t>Wont talk about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Service Fabric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Azure container services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Power BI – was hoping to but this talk is long enough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89E78-C780-4345-9044-D4DC52E1EE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63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uBlogger</a:t>
            </a:r>
            <a:r>
              <a:rPr lang="en-US" dirty="0" smtClean="0"/>
              <a:t> Tour</a:t>
            </a:r>
          </a:p>
          <a:p>
            <a:r>
              <a:rPr lang="en-US" dirty="0" smtClean="0"/>
              <a:t>Azure Portal Tour</a:t>
            </a:r>
          </a:p>
          <a:p>
            <a:r>
              <a:rPr lang="en-US" dirty="0" smtClean="0"/>
              <a:t>Create </a:t>
            </a:r>
            <a:r>
              <a:rPr lang="en-US" dirty="0" err="1" smtClean="0"/>
              <a:t>WebApp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89E78-C780-4345-9044-D4DC52E1EE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95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r>
              <a:rPr lang="en-US" baseline="0" dirty="0" smtClean="0"/>
              <a:t> options you can using in your workflow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FTP or cloud storage like </a:t>
            </a:r>
            <a:r>
              <a:rPr lang="en-US" baseline="0" dirty="0" err="1" smtClean="0"/>
              <a:t>dropbox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Local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repo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Cloud SCM like GH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err="1" smtClean="0"/>
              <a:t>Webdeploy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There is also Continuous Deployment, preview.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Build &amp; test app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Deploy to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environment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Gated promotions to prod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 customizable deployment pipeline in VSOL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89E78-C780-4345-9044-D4DC52E1EE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40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 </a:t>
            </a:r>
            <a:r>
              <a:rPr lang="en-US" dirty="0" err="1" smtClean="0"/>
              <a:t>Git</a:t>
            </a:r>
            <a:r>
              <a:rPr lang="en-US" dirty="0" smtClean="0"/>
              <a:t> Repo Deploy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89E78-C780-4345-9044-D4DC52E1EE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40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DB families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Relational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Document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Column Store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Key/Value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Graph</a:t>
            </a:r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App</a:t>
            </a:r>
            <a:r>
              <a:rPr lang="en-US" baseline="0" dirty="0" smtClean="0"/>
              <a:t> is using PG. Azure offers PG as a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container &amp; preconfigured VM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89E78-C780-4345-9044-D4DC52E1EE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02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Azure can cover you for 4/5 </a:t>
            </a:r>
            <a:r>
              <a:rPr lang="en-US" dirty="0" err="1" smtClean="0"/>
              <a:t>db</a:t>
            </a:r>
            <a:r>
              <a:rPr lang="en-US" dirty="0" smtClean="0"/>
              <a:t> families</a:t>
            </a:r>
          </a:p>
          <a:p>
            <a:r>
              <a:rPr lang="en-US" dirty="0" smtClean="0"/>
              <a:t>SQL </a:t>
            </a:r>
            <a:r>
              <a:rPr lang="en-US" dirty="0" err="1" smtClean="0"/>
              <a:t>DocDb</a:t>
            </a:r>
            <a:r>
              <a:rPr lang="en-US" dirty="0" smtClean="0"/>
              <a:t>, Table </a:t>
            </a:r>
            <a:r>
              <a:rPr lang="en-US" dirty="0" err="1" smtClean="0"/>
              <a:t>Storeage</a:t>
            </a:r>
            <a:r>
              <a:rPr lang="en-US" dirty="0" smtClean="0"/>
              <a:t> </a:t>
            </a:r>
            <a:r>
              <a:rPr lang="en-US" dirty="0" err="1" smtClean="0"/>
              <a:t>Redis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Redis</a:t>
            </a:r>
            <a:r>
              <a:rPr lang="en-US" dirty="0" smtClean="0"/>
              <a:t>?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StackExchange.Redis</a:t>
            </a:r>
            <a:r>
              <a:rPr lang="en-US" baseline="0" dirty="0" smtClean="0"/>
              <a:t>? Only the con str.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89E78-C780-4345-9044-D4DC52E1EE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13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SQL, </a:t>
            </a:r>
            <a:r>
              <a:rPr lang="en-US" dirty="0" err="1" smtClean="0"/>
              <a:t>DocDB</a:t>
            </a:r>
            <a:r>
              <a:rPr lang="en-US" dirty="0" smtClean="0"/>
              <a:t> &amp; Table Storage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89E78-C780-4345-9044-D4DC52E1EE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Business is booming, your app is well pops,</a:t>
            </a:r>
            <a:r>
              <a:rPr lang="en-US" baseline="0" dirty="0" smtClean="0"/>
              <a:t> your braking into smaller dedicated team. Or intensive process, data import video transcoding </a:t>
            </a:r>
            <a:r>
              <a:rPr lang="is-IS" baseline="0" dirty="0" smtClean="0"/>
              <a:t>…</a:t>
            </a:r>
          </a:p>
          <a:p>
            <a:r>
              <a:rPr lang="is-IS" baseline="0" dirty="0" smtClean="0"/>
              <a:t>Message passing for IPC</a:t>
            </a:r>
          </a:p>
          <a:p>
            <a:endParaRPr lang="is-IS" baseline="0" dirty="0" smtClean="0"/>
          </a:p>
          <a:p>
            <a:r>
              <a:rPr lang="is-IS" baseline="0" dirty="0" smtClean="0"/>
              <a:t>Azure Service Bus</a:t>
            </a:r>
          </a:p>
          <a:p>
            <a:r>
              <a:rPr lang="is-IS" baseline="0" dirty="0" smtClean="0"/>
              <a:t>Queue Storeage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A89E78-C780-4345-9044-D4DC52E1EE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41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1760"/>
            <a:ext cx="6858000" cy="260071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 cap="all" baseline="0">
                <a:solidFill>
                  <a:srgbClr val="CB623C"/>
                </a:solidFill>
                <a:latin typeface="News Cycle" panose="02000503000000000000" pitchFamily="2" charset="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7508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86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7441" y="273844"/>
            <a:ext cx="2024144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038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Box 2"/>
          <p:cNvSpPr txBox="1"/>
          <p:nvPr userDrawn="1"/>
        </p:nvSpPr>
        <p:spPr>
          <a:xfrm>
            <a:off x="1143000" y="676218"/>
            <a:ext cx="685800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000" dirty="0">
                <a:solidFill>
                  <a:srgbClr val="737373"/>
                </a:solidFill>
                <a:latin typeface="News Cycle" panose="02000503000000000000" pitchFamily="2" charset="2"/>
              </a:rPr>
              <a:t>Presented By</a:t>
            </a:r>
          </a:p>
          <a:p>
            <a:pPr algn="ctr"/>
            <a:r>
              <a:rPr lang="en-GB" sz="3000" cap="all" dirty="0">
                <a:solidFill>
                  <a:srgbClr val="737373"/>
                </a:solidFill>
                <a:latin typeface="News Cycle" panose="02000503000000000000" pitchFamily="2" charset="2"/>
              </a:rPr>
              <a:t>Richard </a:t>
            </a:r>
            <a:r>
              <a:rPr lang="en-GB" sz="3000" cap="all" dirty="0">
                <a:solidFill>
                  <a:srgbClr val="CB623C"/>
                </a:solidFill>
                <a:latin typeface="News Cycle" panose="02000503000000000000" pitchFamily="2" charset="2"/>
              </a:rPr>
              <a:t>Tasker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113" y="1789629"/>
            <a:ext cx="1606432" cy="1606432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143000" y="3583578"/>
            <a:ext cx="6858000" cy="14516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twitter: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@</a:t>
            </a:r>
            <a:r>
              <a:rPr lang="en-GB" sz="2000" dirty="0" err="1">
                <a:solidFill>
                  <a:srgbClr val="CB623C"/>
                </a:solidFill>
                <a:latin typeface="News Cycle" panose="02000503000000000000" pitchFamily="2" charset="2"/>
              </a:rPr>
              <a:t>ritasker</a:t>
            </a:r>
            <a:endParaRPr lang="en-GB" sz="2000" dirty="0">
              <a:solidFill>
                <a:srgbClr val="CB623C"/>
              </a:solidFill>
              <a:latin typeface="News Cycle" panose="02000503000000000000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email: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ritasker8t2@gmail.com</a:t>
            </a: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blog: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richardtasker.co.uk</a:t>
            </a:r>
          </a:p>
        </p:txBody>
      </p:sp>
    </p:spTree>
    <p:extLst>
      <p:ext uri="{BB962C8B-B14F-4D97-AF65-F5344CB8AC3E}">
        <p14:creationId xmlns:p14="http://schemas.microsoft.com/office/powerpoint/2010/main" val="3427957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142"/>
            <a:ext cx="9144000" cy="71301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143000" y="676218"/>
            <a:ext cx="685800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000" dirty="0">
                <a:solidFill>
                  <a:srgbClr val="737373"/>
                </a:solidFill>
                <a:latin typeface="News Cycle" panose="02000503000000000000" pitchFamily="2" charset="2"/>
              </a:rPr>
              <a:t>Presented By</a:t>
            </a:r>
          </a:p>
          <a:p>
            <a:pPr algn="ctr"/>
            <a:r>
              <a:rPr lang="en-GB" sz="3000" cap="all" dirty="0">
                <a:solidFill>
                  <a:srgbClr val="737373"/>
                </a:solidFill>
                <a:latin typeface="News Cycle" panose="02000503000000000000" pitchFamily="2" charset="2"/>
              </a:rPr>
              <a:t>Richard </a:t>
            </a:r>
            <a:r>
              <a:rPr lang="en-GB" sz="3000" cap="all" dirty="0">
                <a:solidFill>
                  <a:srgbClr val="CB623C"/>
                </a:solidFill>
                <a:latin typeface="News Cycle" panose="02000503000000000000" pitchFamily="2" charset="2"/>
              </a:rPr>
              <a:t>Tasker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113" y="1789629"/>
            <a:ext cx="1606432" cy="1606432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143000" y="3583578"/>
            <a:ext cx="6858000" cy="14516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twitter: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@</a:t>
            </a:r>
            <a:r>
              <a:rPr lang="en-GB" sz="2000" dirty="0" err="1">
                <a:solidFill>
                  <a:srgbClr val="CB623C"/>
                </a:solidFill>
                <a:latin typeface="News Cycle" panose="02000503000000000000" pitchFamily="2" charset="2"/>
              </a:rPr>
              <a:t>ritasker</a:t>
            </a:r>
            <a:endParaRPr lang="en-GB" sz="2000" dirty="0">
              <a:solidFill>
                <a:srgbClr val="CB623C"/>
              </a:solidFill>
              <a:latin typeface="News Cycle" panose="02000503000000000000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email: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ritasker8t2@gmail.com</a:t>
            </a: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blog: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richardtasker.co.uk</a:t>
            </a:r>
          </a:p>
        </p:txBody>
      </p:sp>
    </p:spTree>
    <p:extLst>
      <p:ext uri="{BB962C8B-B14F-4D97-AF65-F5344CB8AC3E}">
        <p14:creationId xmlns:p14="http://schemas.microsoft.com/office/powerpoint/2010/main" val="415462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29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821145"/>
            <a:ext cx="7886700" cy="260071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524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521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09725"/>
            <a:ext cx="7886700" cy="13224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459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05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487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2915"/>
            <a:ext cx="2949178" cy="14301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4431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12915"/>
            <a:ext cx="2949178" cy="14301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609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303556"/>
            <a:ext cx="9144000" cy="1322413"/>
          </a:xfrm>
          <a:prstGeom prst="rect">
            <a:avLst/>
          </a:prstGeom>
          <a:blipFill dpi="0" rotWithShape="1">
            <a:blip r:embed="rId15"/>
            <a:srcRect/>
            <a:tile tx="0" ty="0" sx="100000" sy="100000" flip="none" algn="tl"/>
          </a:blipFill>
        </p:spPr>
        <p:txBody>
          <a:bodyPr vert="horz" lIns="91440" tIns="45720" rIns="91440" bIns="45720" rtlCol="0" anchor="ctr" anchorCtr="1">
            <a:sp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96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bg1">
              <a:lumMod val="95000"/>
            </a:schemeClr>
          </a:solidFill>
          <a:effectLst>
            <a:outerShdw blurRad="38100" dist="38100" algn="tl">
              <a:srgbClr val="000000">
                <a:alpha val="10000"/>
              </a:srgbClr>
            </a:outerShdw>
          </a:effectLst>
          <a:latin typeface="News Cycle" panose="02000503000000000000" pitchFamily="2" charset="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1" Type="http://schemas.microsoft.com/office/2007/relationships/media" Target="../media/media4.gif"/><Relationship Id="rId2" Type="http://schemas.openxmlformats.org/officeDocument/2006/relationships/video" Target="../media/media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2.png"/><Relationship Id="rId1" Type="http://schemas.microsoft.com/office/2007/relationships/media" Target="../media/media5.gif"/><Relationship Id="rId2" Type="http://schemas.openxmlformats.org/officeDocument/2006/relationships/video" Target="../media/media5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1" Type="http://schemas.microsoft.com/office/2007/relationships/media" Target="../media/media6.gif"/><Relationship Id="rId2" Type="http://schemas.openxmlformats.org/officeDocument/2006/relationships/video" Target="../media/media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7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3.png"/><Relationship Id="rId1" Type="http://schemas.microsoft.com/office/2007/relationships/media" Target="../media/media2.gif"/><Relationship Id="rId2" Type="http://schemas.openxmlformats.org/officeDocument/2006/relationships/video" Target="../media/media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jp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6.png"/><Relationship Id="rId1" Type="http://schemas.microsoft.com/office/2007/relationships/media" Target="../media/media3.gif"/><Relationship Id="rId2" Type="http://schemas.openxmlformats.org/officeDocument/2006/relationships/video" Target="../media/media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84776"/>
          </a:xfrm>
          <a:prstGeom prst="rect">
            <a:avLst/>
          </a:prstGeom>
          <a:solidFill>
            <a:srgbClr val="20202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Azure For: Developers</a:t>
            </a:r>
            <a:endParaRPr lang="en-US" sz="3200" dirty="0">
              <a:solidFill>
                <a:srgbClr val="FF6F00"/>
              </a:solidFill>
              <a:latin typeface="Inconsolata-dz for Powerline"/>
              <a:cs typeface="Inconsolata-dz for Powerline"/>
            </a:endParaRPr>
          </a:p>
        </p:txBody>
      </p:sp>
      <p:pic>
        <p:nvPicPr>
          <p:cNvPr id="3" name="Picture 2" descr="TwitterAvata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73" y="875645"/>
            <a:ext cx="2324057" cy="23240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719419" y="3707011"/>
            <a:ext cx="570516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202020"/>
                </a:solidFill>
                <a:latin typeface="Inconsolata-dz for Powerline"/>
                <a:cs typeface="Inconsolata-dz for Powerline"/>
              </a:rPr>
              <a:t>Twitter:</a:t>
            </a:r>
            <a:r>
              <a:rPr lang="en-US" sz="2400" dirty="0" smtClean="0">
                <a:latin typeface="Inconsolata-dz for Powerline"/>
                <a:cs typeface="Inconsolata-dz for Powerline"/>
              </a:rPr>
              <a:t> </a:t>
            </a:r>
            <a:r>
              <a:rPr lang="en-US" sz="2400" dirty="0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@</a:t>
            </a:r>
            <a:r>
              <a:rPr lang="en-US" sz="2400" dirty="0" err="1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ritasker</a:t>
            </a:r>
            <a:endParaRPr lang="en-US" sz="2400" dirty="0" smtClean="0">
              <a:solidFill>
                <a:srgbClr val="FF6F00"/>
              </a:solidFill>
              <a:latin typeface="Inconsolata-dz for Powerline"/>
              <a:cs typeface="Inconsolata-dz for Powerline"/>
            </a:endParaRPr>
          </a:p>
          <a:p>
            <a:pPr algn="ctr"/>
            <a:r>
              <a:rPr lang="en-US" sz="2400" dirty="0" smtClean="0">
                <a:solidFill>
                  <a:srgbClr val="202020"/>
                </a:solidFill>
                <a:latin typeface="Inconsolata-dz for Powerline"/>
                <a:cs typeface="Inconsolata-dz for Powerline"/>
              </a:rPr>
              <a:t>Email:</a:t>
            </a:r>
            <a:r>
              <a:rPr lang="en-US" sz="2400" dirty="0" smtClean="0">
                <a:latin typeface="Inconsolata-dz for Powerline"/>
                <a:cs typeface="Inconsolata-dz for Powerline"/>
              </a:rPr>
              <a:t> </a:t>
            </a:r>
            <a:r>
              <a:rPr lang="en-US" sz="2400" dirty="0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ritasker8t2@gmail.com</a:t>
            </a:r>
          </a:p>
          <a:p>
            <a:pPr algn="ctr"/>
            <a:r>
              <a:rPr lang="en-US" sz="2400" dirty="0" smtClean="0">
                <a:solidFill>
                  <a:srgbClr val="202020"/>
                </a:solidFill>
                <a:latin typeface="Inconsolata-dz for Powerline"/>
                <a:cs typeface="Inconsolata-dz for Powerline"/>
              </a:rPr>
              <a:t>Blog:</a:t>
            </a:r>
            <a:r>
              <a:rPr lang="en-US" sz="2400" dirty="0" smtClean="0">
                <a:latin typeface="Inconsolata-dz for Powerline"/>
                <a:cs typeface="Inconsolata-dz for Powerline"/>
              </a:rPr>
              <a:t> </a:t>
            </a:r>
            <a:r>
              <a:rPr lang="en-US" sz="2400" dirty="0" err="1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richardtasker.co.uk</a:t>
            </a:r>
            <a:endParaRPr lang="en-US" sz="2400" dirty="0">
              <a:solidFill>
                <a:srgbClr val="FF6F00"/>
              </a:solidFill>
              <a:latin typeface="Inconsolata-dz for Powerline"/>
              <a:cs typeface="Inconsolata-dz for Powerline"/>
            </a:endParaRPr>
          </a:p>
        </p:txBody>
      </p:sp>
    </p:spTree>
    <p:extLst>
      <p:ext uri="{BB962C8B-B14F-4D97-AF65-F5344CB8AC3E}">
        <p14:creationId xmlns:p14="http://schemas.microsoft.com/office/powerpoint/2010/main" val="133088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84776"/>
          </a:xfrm>
          <a:prstGeom prst="rect">
            <a:avLst/>
          </a:prstGeom>
          <a:solidFill>
            <a:srgbClr val="20202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Queues</a:t>
            </a:r>
            <a:endParaRPr lang="en-US" sz="3200" dirty="0">
              <a:solidFill>
                <a:srgbClr val="FF6F00"/>
              </a:solidFill>
              <a:latin typeface="Inconsolata-dz for Powerline"/>
              <a:cs typeface="Inconsolata-dz for Powerline"/>
            </a:endParaRPr>
          </a:p>
        </p:txBody>
      </p:sp>
      <p:pic>
        <p:nvPicPr>
          <p:cNvPr id="3" name="Picture 2" descr="Azure Storage - Queu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502" y="2063280"/>
            <a:ext cx="1350000" cy="1350000"/>
          </a:xfrm>
          <a:prstGeom prst="rect">
            <a:avLst/>
          </a:prstGeom>
        </p:spPr>
      </p:pic>
      <p:pic>
        <p:nvPicPr>
          <p:cNvPr id="4" name="Picture 3" descr="Azure Service Bus_COL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99" y="2063280"/>
            <a:ext cx="135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77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84776"/>
          </a:xfrm>
          <a:prstGeom prst="rect">
            <a:avLst/>
          </a:prstGeom>
          <a:solidFill>
            <a:srgbClr val="20202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Azure Queue Storage</a:t>
            </a:r>
            <a:endParaRPr lang="en-US" sz="3200" dirty="0">
              <a:solidFill>
                <a:srgbClr val="FF6F00"/>
              </a:solidFill>
              <a:latin typeface="Inconsolata-dz for Powerline"/>
              <a:cs typeface="Inconsolata-dz for Powerline"/>
            </a:endParaRPr>
          </a:p>
        </p:txBody>
      </p:sp>
      <p:pic>
        <p:nvPicPr>
          <p:cNvPr id="3" name="Picture 2" descr="Azure Storage - Queu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50" y="783614"/>
            <a:ext cx="1080000" cy="10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6210" y="2205670"/>
            <a:ext cx="5570756" cy="2476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40000"/>
              </a:lnSpc>
              <a:buClr>
                <a:srgbClr val="FF6F00"/>
              </a:buClr>
              <a:buFont typeface="Wingdings" charset="2"/>
              <a:buChar char="Ø"/>
            </a:pPr>
            <a:r>
              <a:rPr lang="en-US" sz="2800" dirty="0" smtClean="0">
                <a:latin typeface="Inconsolata-dz for Powerline"/>
                <a:cs typeface="Inconsolata-dz for Powerline"/>
              </a:rPr>
              <a:t>Simple, Fast &amp; Reliable</a:t>
            </a:r>
          </a:p>
          <a:p>
            <a:pPr marL="457200" indent="-457200">
              <a:lnSpc>
                <a:spcPct val="140000"/>
              </a:lnSpc>
              <a:buClr>
                <a:srgbClr val="FF6F00"/>
              </a:buClr>
              <a:buFont typeface="Wingdings" charset="2"/>
              <a:buChar char="Ø"/>
            </a:pPr>
            <a:r>
              <a:rPr lang="en-US" sz="2800" dirty="0" smtClean="0">
                <a:latin typeface="Inconsolata-dz for Powerline"/>
                <a:cs typeface="Inconsolata-dz for Powerline"/>
              </a:rPr>
              <a:t>Unlimited Queues</a:t>
            </a:r>
          </a:p>
          <a:p>
            <a:pPr marL="457200" indent="-457200">
              <a:lnSpc>
                <a:spcPct val="140000"/>
              </a:lnSpc>
              <a:buClr>
                <a:srgbClr val="FF6F00"/>
              </a:buClr>
              <a:buFont typeface="Wingdings" charset="2"/>
              <a:buChar char="Ø"/>
            </a:pPr>
            <a:r>
              <a:rPr lang="en-US" sz="2800" dirty="0" smtClean="0">
                <a:latin typeface="Inconsolata-dz for Powerline"/>
                <a:cs typeface="Inconsolata-dz for Powerline"/>
              </a:rPr>
              <a:t>Unlimited Messages</a:t>
            </a:r>
          </a:p>
          <a:p>
            <a:pPr marL="457200" indent="-457200">
              <a:lnSpc>
                <a:spcPct val="140000"/>
              </a:lnSpc>
              <a:buClr>
                <a:srgbClr val="FF6F00"/>
              </a:buClr>
              <a:buFont typeface="Wingdings" charset="2"/>
              <a:buChar char="Ø"/>
            </a:pPr>
            <a:r>
              <a:rPr lang="en-US" sz="2800" dirty="0" smtClean="0">
                <a:latin typeface="Inconsolata-dz for Powerline"/>
                <a:cs typeface="Inconsolata-dz for Powerline"/>
              </a:rPr>
              <a:t>64KB Message Size </a:t>
            </a:r>
            <a:endParaRPr lang="en-US" sz="2800" dirty="0">
              <a:latin typeface="Inconsolata-dz for Powerline"/>
              <a:cs typeface="Inconsolata-dz for Powerline"/>
            </a:endParaRPr>
          </a:p>
        </p:txBody>
      </p:sp>
    </p:spTree>
    <p:extLst>
      <p:ext uri="{BB962C8B-B14F-4D97-AF65-F5344CB8AC3E}">
        <p14:creationId xmlns:p14="http://schemas.microsoft.com/office/powerpoint/2010/main" val="922639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84776"/>
          </a:xfrm>
          <a:prstGeom prst="rect">
            <a:avLst/>
          </a:prstGeom>
          <a:solidFill>
            <a:srgbClr val="20202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Azure Service Bus</a:t>
            </a:r>
            <a:endParaRPr lang="en-US" sz="3200" dirty="0">
              <a:solidFill>
                <a:srgbClr val="FF6F00"/>
              </a:solidFill>
              <a:latin typeface="Inconsolata-dz for Powerline"/>
              <a:cs typeface="Inconsolata-dz for Powerline"/>
            </a:endParaRPr>
          </a:p>
        </p:txBody>
      </p:sp>
      <p:pic>
        <p:nvPicPr>
          <p:cNvPr id="4" name="Picture 3" descr="Azure Service Bus_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7" y="795300"/>
            <a:ext cx="1080000" cy="10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591" y="2261977"/>
            <a:ext cx="8186857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6F00"/>
              </a:buClr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Brokered &amp; Relay Messaging</a:t>
            </a:r>
          </a:p>
          <a:p>
            <a:pPr marL="457200" indent="-457200">
              <a:lnSpc>
                <a:spcPct val="150000"/>
              </a:lnSpc>
              <a:buClr>
                <a:srgbClr val="FF6F00"/>
              </a:buClr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Transactions, Dead Lettering, Message TTL</a:t>
            </a:r>
          </a:p>
          <a:p>
            <a:pPr marL="457200" indent="-457200">
              <a:lnSpc>
                <a:spcPct val="150000"/>
              </a:lnSpc>
              <a:buClr>
                <a:srgbClr val="FF6F00"/>
              </a:buClr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Queues, Topics &amp; Filtering</a:t>
            </a:r>
          </a:p>
          <a:p>
            <a:pPr marL="457200" indent="-457200">
              <a:lnSpc>
                <a:spcPct val="150000"/>
              </a:lnSpc>
              <a:buClr>
                <a:srgbClr val="FF6F00"/>
              </a:buClr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Up To 1GB Message Size </a:t>
            </a:r>
            <a:endParaRPr lang="en-US" sz="2400" dirty="0">
              <a:latin typeface="Inconsolata-dz for Powerline"/>
              <a:cs typeface="Inconsolata-dz for Powerline"/>
            </a:endParaRPr>
          </a:p>
        </p:txBody>
      </p:sp>
    </p:spTree>
    <p:extLst>
      <p:ext uri="{BB962C8B-B14F-4D97-AF65-F5344CB8AC3E}">
        <p14:creationId xmlns:p14="http://schemas.microsoft.com/office/powerpoint/2010/main" val="1568241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84776"/>
          </a:xfrm>
          <a:prstGeom prst="rect">
            <a:avLst/>
          </a:prstGeom>
          <a:solidFill>
            <a:srgbClr val="20202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Demo</a:t>
            </a:r>
            <a:endParaRPr lang="en-US" sz="3200" dirty="0">
              <a:solidFill>
                <a:srgbClr val="FF6F00"/>
              </a:solidFill>
              <a:latin typeface="Inconsolata-dz for Powerline"/>
              <a:cs typeface="Inconsolata-dz for Powerline"/>
            </a:endParaRPr>
          </a:p>
        </p:txBody>
      </p:sp>
      <p:pic>
        <p:nvPicPr>
          <p:cNvPr id="3" name="giphy (1)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7000" y="769033"/>
            <a:ext cx="6750000" cy="405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46301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84776"/>
          </a:xfrm>
          <a:prstGeom prst="rect">
            <a:avLst/>
          </a:prstGeom>
          <a:solidFill>
            <a:srgbClr val="20202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Background Tasks</a:t>
            </a:r>
            <a:endParaRPr lang="en-US" sz="3200" dirty="0">
              <a:solidFill>
                <a:srgbClr val="FF6F00"/>
              </a:solidFill>
              <a:latin typeface="Inconsolata-dz for Powerline"/>
              <a:cs typeface="Inconsolata-dz for Powerline"/>
            </a:endParaRPr>
          </a:p>
        </p:txBody>
      </p:sp>
      <p:pic>
        <p:nvPicPr>
          <p:cNvPr id="5" name="Picture 4" descr="Azure Cloud Services - Worker ro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134" y="2092413"/>
            <a:ext cx="1350000" cy="1350000"/>
          </a:xfrm>
          <a:prstGeom prst="rect">
            <a:avLst/>
          </a:prstGeom>
        </p:spPr>
      </p:pic>
      <p:pic>
        <p:nvPicPr>
          <p:cNvPr id="6" name="Picture 5" descr="Azure Functions_COLO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48" y="2092413"/>
            <a:ext cx="135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3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84776"/>
          </a:xfrm>
          <a:prstGeom prst="rect">
            <a:avLst/>
          </a:prstGeom>
          <a:solidFill>
            <a:srgbClr val="20202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Cloud Service – Worker Roles</a:t>
            </a:r>
            <a:endParaRPr lang="en-US" sz="3200" dirty="0">
              <a:solidFill>
                <a:srgbClr val="FF6F00"/>
              </a:solidFill>
              <a:latin typeface="Inconsolata-dz for Powerline"/>
              <a:cs typeface="Inconsolata-dz for Powerline"/>
            </a:endParaRPr>
          </a:p>
        </p:txBody>
      </p:sp>
      <p:pic>
        <p:nvPicPr>
          <p:cNvPr id="5" name="Picture 4" descr="Azure Cloud Services - Worker ro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7" y="669588"/>
            <a:ext cx="1080000" cy="108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80290" y="742120"/>
            <a:ext cx="7095753" cy="4204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4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RDP Access to VM</a:t>
            </a:r>
          </a:p>
          <a:p>
            <a:pPr marL="342900" indent="-342900">
              <a:lnSpc>
                <a:spcPct val="14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Web Roles &amp; Worker Roles</a:t>
            </a:r>
          </a:p>
          <a:p>
            <a:pPr marL="342900" indent="-342900">
              <a:lnSpc>
                <a:spcPct val="14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Must inherit from </a:t>
            </a:r>
            <a:r>
              <a:rPr lang="en-US" sz="2400" dirty="0" err="1" smtClean="0">
                <a:latin typeface="Inconsolata-dz for Powerline"/>
                <a:cs typeface="Inconsolata-dz for Powerline"/>
              </a:rPr>
              <a:t>RoleEntryPoint</a:t>
            </a:r>
            <a:r>
              <a:rPr lang="en-US" sz="2400" dirty="0" smtClean="0">
                <a:latin typeface="Inconsolata-dz for Powerline"/>
                <a:cs typeface="Inconsolata-dz for Powerline"/>
              </a:rPr>
              <a:t> class</a:t>
            </a:r>
          </a:p>
          <a:p>
            <a:pPr marL="800100" lvl="1" indent="-342900">
              <a:lnSpc>
                <a:spcPct val="14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 err="1" smtClean="0">
                <a:latin typeface="Inconsolata-dz for Powerline"/>
                <a:cs typeface="Inconsolata-dz for Powerline"/>
              </a:rPr>
              <a:t>OnStart</a:t>
            </a:r>
            <a:endParaRPr lang="en-US" sz="2400" dirty="0" smtClean="0">
              <a:latin typeface="Inconsolata-dz for Powerline"/>
              <a:cs typeface="Inconsolata-dz for Powerline"/>
            </a:endParaRPr>
          </a:p>
          <a:p>
            <a:pPr marL="800100" lvl="1" indent="-342900">
              <a:lnSpc>
                <a:spcPct val="14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Run</a:t>
            </a:r>
          </a:p>
          <a:p>
            <a:pPr marL="800100" lvl="1" indent="-342900">
              <a:lnSpc>
                <a:spcPct val="14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 err="1" smtClean="0">
                <a:latin typeface="Inconsolata-dz for Powerline"/>
                <a:cs typeface="Inconsolata-dz for Powerline"/>
              </a:rPr>
              <a:t>OnStop</a:t>
            </a:r>
            <a:endParaRPr lang="en-US" sz="2400" dirty="0" smtClean="0">
              <a:latin typeface="Inconsolata-dz for Powerline"/>
              <a:cs typeface="Inconsolata-dz for Powerline"/>
            </a:endParaRPr>
          </a:p>
          <a:p>
            <a:pPr marL="342900" indent="-342900">
              <a:lnSpc>
                <a:spcPct val="14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Scales differently to other services</a:t>
            </a:r>
            <a:endParaRPr lang="en-US" sz="2400" dirty="0">
              <a:latin typeface="Inconsolata-dz for Powerline"/>
              <a:cs typeface="Inconsolata-dz for Powerline"/>
            </a:endParaRPr>
          </a:p>
        </p:txBody>
      </p:sp>
    </p:spTree>
    <p:extLst>
      <p:ext uri="{BB962C8B-B14F-4D97-AF65-F5344CB8AC3E}">
        <p14:creationId xmlns:p14="http://schemas.microsoft.com/office/powerpoint/2010/main" val="533820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84776"/>
          </a:xfrm>
          <a:prstGeom prst="rect">
            <a:avLst/>
          </a:prstGeom>
          <a:solidFill>
            <a:srgbClr val="20202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Azure Functions</a:t>
            </a:r>
            <a:endParaRPr lang="en-US" sz="3200" dirty="0">
              <a:solidFill>
                <a:srgbClr val="FF6F00"/>
              </a:solidFill>
              <a:latin typeface="Inconsolata-dz for Powerline"/>
              <a:cs typeface="Inconsolata-dz for Powerline"/>
            </a:endParaRPr>
          </a:p>
        </p:txBody>
      </p:sp>
      <p:pic>
        <p:nvPicPr>
          <p:cNvPr id="6" name="Picture 5" descr="Azure Functions_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46" y="751393"/>
            <a:ext cx="1080000" cy="108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6198" y="2155256"/>
            <a:ext cx="7451604" cy="213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4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Next generation </a:t>
            </a:r>
            <a:r>
              <a:rPr lang="en-US" sz="2400" dirty="0" err="1" smtClean="0">
                <a:latin typeface="Inconsolata-dz for Powerline"/>
                <a:cs typeface="Inconsolata-dz for Powerline"/>
              </a:rPr>
              <a:t>WebJob</a:t>
            </a:r>
            <a:endParaRPr lang="en-US" sz="2400" dirty="0" smtClean="0">
              <a:latin typeface="Inconsolata-dz for Powerline"/>
              <a:cs typeface="Inconsolata-dz for Powerline"/>
            </a:endParaRPr>
          </a:p>
          <a:p>
            <a:pPr marL="342900" indent="-342900">
              <a:lnSpc>
                <a:spcPct val="14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Short, concise pieces of code</a:t>
            </a:r>
          </a:p>
          <a:p>
            <a:pPr marL="342900" indent="-342900">
              <a:lnSpc>
                <a:spcPct val="14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Can be written in numerous languages</a:t>
            </a:r>
          </a:p>
          <a:p>
            <a:pPr marL="342900" indent="-342900">
              <a:lnSpc>
                <a:spcPct val="14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Pay for what you use</a:t>
            </a:r>
            <a:endParaRPr lang="en-US" sz="2400" dirty="0">
              <a:latin typeface="Inconsolata-dz for Powerline"/>
              <a:cs typeface="Inconsolata-dz for Powerline"/>
            </a:endParaRPr>
          </a:p>
        </p:txBody>
      </p:sp>
    </p:spTree>
    <p:extLst>
      <p:ext uri="{BB962C8B-B14F-4D97-AF65-F5344CB8AC3E}">
        <p14:creationId xmlns:p14="http://schemas.microsoft.com/office/powerpoint/2010/main" val="3252010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84776"/>
          </a:xfrm>
          <a:prstGeom prst="rect">
            <a:avLst/>
          </a:prstGeom>
          <a:solidFill>
            <a:srgbClr val="20202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Demo</a:t>
            </a:r>
            <a:endParaRPr lang="en-US" sz="3200" dirty="0">
              <a:solidFill>
                <a:srgbClr val="FF6F00"/>
              </a:solidFill>
              <a:latin typeface="Inconsolata-dz for Powerline"/>
              <a:cs typeface="Inconsolata-dz for Powerline"/>
            </a:endParaRPr>
          </a:p>
        </p:txBody>
      </p:sp>
      <p:pic>
        <p:nvPicPr>
          <p:cNvPr id="3" name="giphy (2)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2000" y="898336"/>
            <a:ext cx="8400000" cy="3780000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1354090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84776"/>
          </a:xfrm>
          <a:prstGeom prst="rect">
            <a:avLst/>
          </a:prstGeom>
          <a:solidFill>
            <a:srgbClr val="20202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Summary</a:t>
            </a:r>
            <a:endParaRPr lang="en-US" sz="3200" dirty="0">
              <a:solidFill>
                <a:srgbClr val="FF6F00"/>
              </a:solidFill>
              <a:latin typeface="Inconsolata-dz for Powerline"/>
              <a:cs typeface="Inconsolata-dz for Powerlin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93763" y="1452214"/>
            <a:ext cx="6156474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4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Creating &amp; Deploying </a:t>
            </a:r>
            <a:r>
              <a:rPr lang="en-US" sz="2400" dirty="0" err="1" smtClean="0">
                <a:latin typeface="Inconsolata-dz for Powerline"/>
                <a:cs typeface="Inconsolata-dz for Powerline"/>
              </a:rPr>
              <a:t>WebApps</a:t>
            </a:r>
            <a:endParaRPr lang="en-US" sz="2400" dirty="0" smtClean="0">
              <a:latin typeface="Inconsolata-dz for Powerline"/>
              <a:cs typeface="Inconsolata-dz for Powerline"/>
            </a:endParaRPr>
          </a:p>
          <a:p>
            <a:pPr marL="342900" indent="-342900">
              <a:lnSpc>
                <a:spcPct val="14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Data Storage Services</a:t>
            </a:r>
          </a:p>
          <a:p>
            <a:pPr marL="342900" indent="-342900">
              <a:lnSpc>
                <a:spcPct val="14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Queuing &amp; Azure Service Bus</a:t>
            </a:r>
          </a:p>
          <a:p>
            <a:pPr marL="342900" indent="-342900">
              <a:lnSpc>
                <a:spcPct val="14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Background Tasks &amp; Azure Functions</a:t>
            </a:r>
            <a:endParaRPr lang="en-US" sz="2400" dirty="0">
              <a:latin typeface="Inconsolata-dz for Powerline"/>
              <a:cs typeface="Inconsolata-dz for Powerline"/>
            </a:endParaRPr>
          </a:p>
        </p:txBody>
      </p:sp>
    </p:spTree>
    <p:extLst>
      <p:ext uri="{BB962C8B-B14F-4D97-AF65-F5344CB8AC3E}">
        <p14:creationId xmlns:p14="http://schemas.microsoft.com/office/powerpoint/2010/main" val="374566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iphy (3)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4567" y="66127"/>
            <a:ext cx="4334866" cy="37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555148" y="3989225"/>
            <a:ext cx="6033704" cy="109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rgbClr val="202020"/>
                </a:solidFill>
                <a:latin typeface="Inconsolata-dz for Powerline"/>
                <a:cs typeface="Inconsolata-dz for Powerline"/>
              </a:rPr>
              <a:t>Twitter:</a:t>
            </a:r>
            <a:r>
              <a:rPr lang="en-US" sz="2400" dirty="0" smtClean="0">
                <a:latin typeface="Inconsolata-dz for Powerline"/>
                <a:cs typeface="Inconsolata-dz for Powerline"/>
              </a:rPr>
              <a:t> </a:t>
            </a:r>
            <a:r>
              <a:rPr lang="en-US" sz="2400" dirty="0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@</a:t>
            </a:r>
            <a:r>
              <a:rPr lang="en-US" sz="2400" dirty="0" err="1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ritasker</a:t>
            </a:r>
            <a:endParaRPr lang="en-US" sz="2400" dirty="0" smtClean="0">
              <a:solidFill>
                <a:srgbClr val="FF6F00"/>
              </a:solidFill>
              <a:latin typeface="Inconsolata-dz for Powerline"/>
              <a:cs typeface="Inconsolata-dz for Powerline"/>
            </a:endParaRPr>
          </a:p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rgbClr val="202020"/>
                </a:solidFill>
                <a:latin typeface="Inconsolata-dz for Powerline"/>
                <a:cs typeface="Inconsolata-dz for Powerline"/>
              </a:rPr>
              <a:t>Email:</a:t>
            </a:r>
            <a:r>
              <a:rPr lang="en-US" sz="2400" dirty="0" smtClean="0">
                <a:latin typeface="Inconsolata-dz for Powerline"/>
                <a:cs typeface="Inconsolata-dz for Powerline"/>
              </a:rPr>
              <a:t> </a:t>
            </a:r>
            <a:r>
              <a:rPr lang="en-US" sz="2400" dirty="0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ritasker8t2@gmail.com</a:t>
            </a:r>
          </a:p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rgbClr val="202020"/>
                </a:solidFill>
                <a:latin typeface="Inconsolata-dz for Powerline"/>
                <a:cs typeface="Inconsolata-dz for Powerline"/>
              </a:rPr>
              <a:t>Blog:</a:t>
            </a:r>
            <a:r>
              <a:rPr lang="en-US" sz="2400" dirty="0" smtClean="0">
                <a:latin typeface="Inconsolata-dz for Powerline"/>
                <a:cs typeface="Inconsolata-dz for Powerline"/>
              </a:rPr>
              <a:t> </a:t>
            </a:r>
            <a:r>
              <a:rPr lang="en-US" sz="2400" dirty="0" err="1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richardtasker.co.uk</a:t>
            </a:r>
            <a:endParaRPr lang="en-US" sz="2400" dirty="0">
              <a:solidFill>
                <a:srgbClr val="FF6F00"/>
              </a:solidFill>
              <a:latin typeface="Inconsolata-dz for Powerline"/>
              <a:cs typeface="Inconsolata-dz for Powerline"/>
            </a:endParaRPr>
          </a:p>
        </p:txBody>
      </p:sp>
    </p:spTree>
    <p:extLst>
      <p:ext uri="{BB962C8B-B14F-4D97-AF65-F5344CB8AC3E}">
        <p14:creationId xmlns:p14="http://schemas.microsoft.com/office/powerpoint/2010/main" val="2553947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84776"/>
          </a:xfrm>
          <a:prstGeom prst="rect">
            <a:avLst/>
          </a:prstGeom>
          <a:solidFill>
            <a:srgbClr val="20202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Why Me</a:t>
            </a:r>
            <a:endParaRPr lang="en-US" sz="3200" dirty="0">
              <a:solidFill>
                <a:srgbClr val="FF6F00"/>
              </a:solidFill>
              <a:latin typeface="Inconsolata-dz for Powerline"/>
              <a:cs typeface="Inconsolata-dz for Powerlin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5905" y="983979"/>
            <a:ext cx="4224267" cy="368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4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 err="1" smtClean="0">
                <a:latin typeface="Inconsolata-dz for Powerline"/>
                <a:cs typeface="Inconsolata-dz for Powerline"/>
              </a:rPr>
              <a:t>.Net</a:t>
            </a:r>
            <a:r>
              <a:rPr lang="en-US" sz="2400" dirty="0" smtClean="0">
                <a:latin typeface="Inconsolata-dz for Powerline"/>
                <a:cs typeface="Inconsolata-dz for Powerline"/>
              </a:rPr>
              <a:t> developer 10yrs</a:t>
            </a:r>
          </a:p>
          <a:p>
            <a:pPr marL="342900" indent="-342900">
              <a:lnSpc>
                <a:spcPct val="14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Last 3yrs Azure &amp; cloud</a:t>
            </a:r>
          </a:p>
          <a:p>
            <a:pPr marL="342900" indent="-342900">
              <a:lnSpc>
                <a:spcPct val="14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Social startup</a:t>
            </a:r>
          </a:p>
          <a:p>
            <a:pPr marL="342900" indent="-342900">
              <a:lnSpc>
                <a:spcPct val="14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Spoken at conferences &amp; user groups</a:t>
            </a:r>
            <a:endParaRPr lang="en-US" sz="2400" dirty="0">
              <a:latin typeface="Inconsolata-dz for Powerline"/>
              <a:cs typeface="Inconsolata-dz for Powerline"/>
            </a:endParaRPr>
          </a:p>
        </p:txBody>
      </p:sp>
      <p:pic>
        <p:nvPicPr>
          <p:cNvPr id="4" name="Picture 3" descr="IMAG139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5098492" y="1118335"/>
            <a:ext cx="3258492" cy="1842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IMAG101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4882222" y="2236994"/>
            <a:ext cx="1289960" cy="22574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2015-07-3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21" r="27446"/>
          <a:stretch/>
        </p:blipFill>
        <p:spPr>
          <a:xfrm>
            <a:off x="6125549" y="2955838"/>
            <a:ext cx="2520696" cy="17921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89413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0104" y="1079034"/>
            <a:ext cx="418379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Getting Started</a:t>
            </a:r>
          </a:p>
          <a:p>
            <a:pPr marL="342900" indent="-342900">
              <a:lnSpc>
                <a:spcPct val="20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>
                <a:latin typeface="Inconsolata-dz for Powerline"/>
                <a:cs typeface="Inconsolata-dz for Powerline"/>
              </a:rPr>
              <a:t>Deploying</a:t>
            </a:r>
          </a:p>
          <a:p>
            <a:pPr marL="342900" indent="-342900">
              <a:lnSpc>
                <a:spcPct val="20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Data Storage</a:t>
            </a:r>
          </a:p>
          <a:p>
            <a:pPr marL="342900" indent="-342900">
              <a:lnSpc>
                <a:spcPct val="200000"/>
              </a:lnSpc>
              <a:buClr>
                <a:srgbClr val="FF6F00"/>
              </a:buClr>
              <a:buSzPct val="75000"/>
              <a:buFont typeface="Wingdings" charset="2"/>
              <a:buChar char="Ø"/>
            </a:pPr>
            <a:r>
              <a:rPr lang="en-US" sz="2400" dirty="0" smtClean="0">
                <a:latin typeface="Inconsolata-dz for Powerline"/>
                <a:cs typeface="Inconsolata-dz for Powerline"/>
              </a:rPr>
              <a:t>Messaging</a:t>
            </a:r>
            <a:endParaRPr lang="en-US" sz="2400" dirty="0">
              <a:latin typeface="Inconsolata-dz for Powerline"/>
              <a:cs typeface="Inconsolata-dz for Powerlin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584776"/>
          </a:xfrm>
          <a:prstGeom prst="rect">
            <a:avLst/>
          </a:prstGeom>
          <a:solidFill>
            <a:srgbClr val="20202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Agenda</a:t>
            </a:r>
            <a:endParaRPr lang="en-US" sz="3200" dirty="0">
              <a:solidFill>
                <a:srgbClr val="FF6F00"/>
              </a:solidFill>
              <a:latin typeface="Inconsolata-dz for Powerline"/>
              <a:cs typeface="Inconsolata-dz for Powerline"/>
            </a:endParaRPr>
          </a:p>
        </p:txBody>
      </p:sp>
    </p:spTree>
    <p:extLst>
      <p:ext uri="{BB962C8B-B14F-4D97-AF65-F5344CB8AC3E}">
        <p14:creationId xmlns:p14="http://schemas.microsoft.com/office/powerpoint/2010/main" val="2314771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84776"/>
          </a:xfrm>
          <a:prstGeom prst="rect">
            <a:avLst/>
          </a:prstGeom>
          <a:solidFill>
            <a:srgbClr val="20202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Demo</a:t>
            </a:r>
            <a:endParaRPr lang="en-US" sz="3200" dirty="0">
              <a:solidFill>
                <a:srgbClr val="FF6F00"/>
              </a:solidFill>
              <a:latin typeface="Inconsolata-dz for Powerline"/>
              <a:cs typeface="Inconsolata-dz for Powerline"/>
            </a:endParaRPr>
          </a:p>
        </p:txBody>
      </p:sp>
      <p:pic>
        <p:nvPicPr>
          <p:cNvPr id="4" name="Coding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4499" y="856837"/>
            <a:ext cx="6075002" cy="405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6704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84776"/>
          </a:xfrm>
          <a:prstGeom prst="rect">
            <a:avLst/>
          </a:prstGeom>
          <a:solidFill>
            <a:srgbClr val="20202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Ship It!</a:t>
            </a:r>
            <a:endParaRPr lang="en-US" sz="3200" dirty="0">
              <a:solidFill>
                <a:srgbClr val="FF6F00"/>
              </a:solidFill>
              <a:latin typeface="Inconsolata-dz for Powerline"/>
              <a:cs typeface="Inconsolata-dz for Powerline"/>
            </a:endParaRPr>
          </a:p>
        </p:txBody>
      </p:sp>
      <p:pic>
        <p:nvPicPr>
          <p:cNvPr id="4" name="Picture 3" descr="Visual Studio Team Services - Git repository_COLO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13" y="1415755"/>
            <a:ext cx="1080000" cy="1080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355088" y="1280755"/>
            <a:ext cx="2717112" cy="1350000"/>
            <a:chOff x="1483628" y="1707673"/>
            <a:chExt cx="3622816" cy="1800000"/>
          </a:xfrm>
        </p:grpSpPr>
        <p:pic>
          <p:nvPicPr>
            <p:cNvPr id="3" name="Picture 2" descr="ftp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3628" y="1707673"/>
              <a:ext cx="1800000" cy="1800000"/>
            </a:xfrm>
            <a:prstGeom prst="rect">
              <a:avLst/>
            </a:prstGeom>
          </p:spPr>
        </p:pic>
        <p:pic>
          <p:nvPicPr>
            <p:cNvPr id="5" name="Picture 4" descr="Visual Studio Team Services - Dropbox code sourc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444" y="1892965"/>
              <a:ext cx="1440000" cy="1440000"/>
            </a:xfrm>
            <a:prstGeom prst="rect">
              <a:avLst/>
            </a:prstGeom>
          </p:spPr>
        </p:pic>
      </p:grpSp>
      <p:pic>
        <p:nvPicPr>
          <p:cNvPr id="7" name="Picture 6" descr="Visual Studio Team Services - GitHub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644" y="3236132"/>
            <a:ext cx="1080000" cy="1080000"/>
          </a:xfrm>
          <a:prstGeom prst="rect">
            <a:avLst/>
          </a:prstGeom>
        </p:spPr>
      </p:pic>
      <p:pic>
        <p:nvPicPr>
          <p:cNvPr id="8" name="Picture 7" descr="Visual Studio Team Services_COLOR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13" y="323613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4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84776"/>
          </a:xfrm>
          <a:prstGeom prst="rect">
            <a:avLst/>
          </a:prstGeom>
          <a:solidFill>
            <a:srgbClr val="20202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Demo</a:t>
            </a:r>
            <a:endParaRPr lang="en-US" sz="3200" dirty="0">
              <a:solidFill>
                <a:srgbClr val="FF6F00"/>
              </a:solidFill>
              <a:latin typeface="Inconsolata-dz for Powerline"/>
              <a:cs typeface="Inconsolata-dz for Powerline"/>
            </a:endParaRPr>
          </a:p>
        </p:txBody>
      </p:sp>
      <p:pic>
        <p:nvPicPr>
          <p:cNvPr id="3" name="giphy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7000" y="837811"/>
            <a:ext cx="4050000" cy="40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81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84776"/>
          </a:xfrm>
          <a:prstGeom prst="rect">
            <a:avLst/>
          </a:prstGeom>
          <a:solidFill>
            <a:srgbClr val="20202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Data Storage</a:t>
            </a:r>
            <a:endParaRPr lang="en-US" sz="3200" dirty="0">
              <a:solidFill>
                <a:srgbClr val="FF6F00"/>
              </a:solidFill>
              <a:latin typeface="Inconsolata-dz for Powerline"/>
              <a:cs typeface="Inconsolata-dz for Powerline"/>
            </a:endParaRPr>
          </a:p>
        </p:txBody>
      </p:sp>
      <p:pic>
        <p:nvPicPr>
          <p:cNvPr id="3" name="Picture 2" descr="MSSQL28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33" y="1478974"/>
            <a:ext cx="1080000" cy="875571"/>
          </a:xfrm>
          <a:prstGeom prst="rect">
            <a:avLst/>
          </a:prstGeom>
        </p:spPr>
      </p:pic>
      <p:pic>
        <p:nvPicPr>
          <p:cNvPr id="4" name="Picture 3" descr="postgresql_logo-300x16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71" b="28778"/>
          <a:stretch/>
        </p:blipFill>
        <p:spPr>
          <a:xfrm>
            <a:off x="501105" y="3144609"/>
            <a:ext cx="1350000" cy="323360"/>
          </a:xfrm>
          <a:prstGeom prst="rect">
            <a:avLst/>
          </a:prstGeom>
        </p:spPr>
      </p:pic>
      <p:pic>
        <p:nvPicPr>
          <p:cNvPr id="5" name="Picture 4" descr="mongodb-gui-tool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785" y="1123453"/>
            <a:ext cx="1350000" cy="1582082"/>
          </a:xfrm>
          <a:prstGeom prst="rect">
            <a:avLst/>
          </a:prstGeom>
        </p:spPr>
      </p:pic>
      <p:pic>
        <p:nvPicPr>
          <p:cNvPr id="6" name="Picture 5" descr="RethinkDb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100" y="2767967"/>
            <a:ext cx="1080000" cy="1080000"/>
          </a:xfrm>
          <a:prstGeom prst="rect">
            <a:avLst/>
          </a:prstGeom>
        </p:spPr>
      </p:pic>
      <p:pic>
        <p:nvPicPr>
          <p:cNvPr id="7" name="Picture 6" descr="Cassandra_logo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49" y="1555554"/>
            <a:ext cx="1080000" cy="723938"/>
          </a:xfrm>
          <a:prstGeom prst="rect">
            <a:avLst/>
          </a:prstGeom>
        </p:spPr>
      </p:pic>
      <p:pic>
        <p:nvPicPr>
          <p:cNvPr id="8" name="Picture 7" descr="hadoop-logo-square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2" r="15867" b="10037"/>
          <a:stretch/>
        </p:blipFill>
        <p:spPr>
          <a:xfrm>
            <a:off x="5085236" y="2766494"/>
            <a:ext cx="1080000" cy="1083177"/>
          </a:xfrm>
          <a:prstGeom prst="rect">
            <a:avLst/>
          </a:prstGeom>
        </p:spPr>
      </p:pic>
      <p:pic>
        <p:nvPicPr>
          <p:cNvPr id="9" name="Picture 8" descr="redis_logo-41cc2befccdae12420292ee1feda5ed9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503" y="1343075"/>
            <a:ext cx="1350000" cy="1139611"/>
          </a:xfrm>
          <a:prstGeom prst="rect">
            <a:avLst/>
          </a:prstGeom>
        </p:spPr>
      </p:pic>
      <p:pic>
        <p:nvPicPr>
          <p:cNvPr id="10" name="Picture 9" descr="neo4j_logo_glob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920" y="293189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0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84776"/>
          </a:xfrm>
          <a:prstGeom prst="rect">
            <a:avLst/>
          </a:prstGeom>
          <a:solidFill>
            <a:srgbClr val="20202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Data Storage</a:t>
            </a:r>
            <a:endParaRPr lang="en-US" sz="3200" dirty="0">
              <a:solidFill>
                <a:srgbClr val="FF6F00"/>
              </a:solidFill>
              <a:latin typeface="Inconsolata-dz for Powerline"/>
              <a:cs typeface="Inconsolata-dz for Powerline"/>
            </a:endParaRPr>
          </a:p>
        </p:txBody>
      </p:sp>
      <p:pic>
        <p:nvPicPr>
          <p:cNvPr id="6" name="Picture 5" descr="Azure Cache including Redi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728" y="2281261"/>
            <a:ext cx="1080000" cy="108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57" y="2281261"/>
            <a:ext cx="1080000" cy="1080000"/>
          </a:xfrm>
          <a:prstGeom prst="rect">
            <a:avLst/>
          </a:prstGeom>
        </p:spPr>
      </p:pic>
      <p:pic>
        <p:nvPicPr>
          <p:cNvPr id="8" name="Picture 7" descr="Azure SQL Database (generic)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73" y="2281261"/>
            <a:ext cx="1080000" cy="1080000"/>
          </a:xfrm>
          <a:prstGeom prst="rect">
            <a:avLst/>
          </a:prstGeom>
        </p:spPr>
      </p:pic>
      <p:pic>
        <p:nvPicPr>
          <p:cNvPr id="9" name="Picture 8" descr="Azure Storage - Tabl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42" y="228126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4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2339E-8 -8.62564E-6 L 0.22988 -8.62564E-6 " pathEditMode="relative" ptsTypes="AA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2339E-8 -8.62564E-6 L 0.11422 -0.00093 " pathEditMode="relative" ptsTypes="AA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584776"/>
          </a:xfrm>
          <a:prstGeom prst="rect">
            <a:avLst/>
          </a:prstGeom>
          <a:solidFill>
            <a:srgbClr val="20202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6F00"/>
                </a:solidFill>
                <a:latin typeface="Inconsolata-dz for Powerline"/>
                <a:cs typeface="Inconsolata-dz for Powerline"/>
              </a:rPr>
              <a:t>Demo</a:t>
            </a:r>
            <a:endParaRPr lang="en-US" sz="3200" dirty="0">
              <a:solidFill>
                <a:srgbClr val="FF6F00"/>
              </a:solidFill>
              <a:latin typeface="Inconsolata-dz for Powerline"/>
              <a:cs typeface="Inconsolata-dz for Powerline"/>
            </a:endParaRPr>
          </a:p>
        </p:txBody>
      </p:sp>
      <p:pic>
        <p:nvPicPr>
          <p:cNvPr id="3" name="giphy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9358" y="794914"/>
            <a:ext cx="7245286" cy="405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81773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emplate-2015.potx" id="{8CF74668-65F2-4B67-A0C9-12DA55432E8C}" vid="{4273F9F2-CD37-4597-BC45-60D8B7CF16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3637</TotalTime>
  <Words>667</Words>
  <Application>Microsoft Macintosh PowerPoint</Application>
  <PresentationFormat>On-screen Show (16:9)</PresentationFormat>
  <Paragraphs>160</Paragraphs>
  <Slides>19</Slides>
  <Notes>15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Tasker</dc:creator>
  <cp:lastModifiedBy>Richard Tasker</cp:lastModifiedBy>
  <cp:revision>68</cp:revision>
  <dcterms:created xsi:type="dcterms:W3CDTF">2015-08-16T12:49:20Z</dcterms:created>
  <dcterms:modified xsi:type="dcterms:W3CDTF">2017-03-15T15:13:49Z</dcterms:modified>
</cp:coreProperties>
</file>